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37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692"/>
            <a:ext cx="75773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Slide 9: Step 3: Customer Becomes a Point in 3D Space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08748"/>
            <a:ext cx="8496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 Dimensional Vector (3D)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" y="2457688"/>
            <a:ext cx="12889230" cy="48081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4455" y="2577573"/>
            <a:ext cx="2791099" cy="366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Axis Definition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894455" y="3048734"/>
            <a:ext cx="2791099" cy="880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Txn Velocity, Foreign Exposure, Shell Company Links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661879" y="3598150"/>
            <a:ext cx="2791098" cy="366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Point Plot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661879" y="4069311"/>
            <a:ext cx="2791098" cy="586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Prominent glowing red point: Rahul Mehta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177117" y="4419014"/>
            <a:ext cx="2791099" cy="733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Suspicious Network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77117" y="5256995"/>
            <a:ext cx="2791099" cy="586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 of luminous dots around the red point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661879" y="5815378"/>
            <a:ext cx="2791098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Galaxy Style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0661879" y="6286539"/>
            <a:ext cx="2791098" cy="586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Star-cluster aesthetic, isometric 3D cube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7096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 Systems Use Hundreds of Dimensions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534352"/>
            <a:ext cx="6059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N-Dimensional Vectors (Real AML Systems)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96835" y="1172051"/>
            <a:ext cx="196405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Profile: Rahul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96835" y="1498044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Rahul Sharma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81532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Age: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34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65020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Location: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Mumbai, India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348508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Occupation: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Software Engineer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631996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Recent Activity: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915483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international transfers to family members.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3136583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purchases for electronics and travel.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357682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Investments in diversified stock portfolios.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3578781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savings contributions.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3862268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Rahul's financial footprint is analyzed across numerous dimensions to identify patterns indicative of legitimate or suspicious behavior.</a:t>
            </a:r>
            <a:endParaRPr lang="en-US" sz="8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04" y="1186220"/>
            <a:ext cx="7258407" cy="7258407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049804" y="8572143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Behavioral DNA of a Customer</a:t>
            </a:r>
            <a:endParaRPr lang="en-US" sz="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831" y="435888"/>
            <a:ext cx="7928729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a Vector Is Built (Real AML Example)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4831" y="994648"/>
            <a:ext cx="6200537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Raw Data to Behavioral Fingerprint</a:t>
            </a:r>
            <a:endParaRPr lang="en-US" sz="2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" y="1628656"/>
            <a:ext cx="12062341" cy="65913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74616" y="4717072"/>
            <a:ext cx="2794922" cy="380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 Data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9932270" y="4674186"/>
            <a:ext cx="2794921" cy="380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Scores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484566" y="4687918"/>
            <a:ext cx="2794922" cy="38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Vector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0891"/>
            <a:ext cx="6189702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This Changes Everything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837962" y="1508403"/>
            <a:ext cx="1320581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Sees Rows. Vectors See Criminal Twins.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6621" y="1319927"/>
            <a:ext cx="22860" cy="645081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1" y="2153483"/>
            <a:ext cx="13457158" cy="58915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04092" y="4953953"/>
            <a:ext cx="1578286" cy="733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Rahul Mehta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091095" y="4953953"/>
            <a:ext cx="1578285" cy="733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Amit Sharma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843515" y="6909079"/>
            <a:ext cx="2869610" cy="29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Glowing abstract vectors</a:t>
            </a:r>
            <a:endParaRPr lang="en-US" sz="1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3951" y="6875451"/>
            <a:ext cx="361351" cy="3613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791340" y="3260109"/>
            <a:ext cx="2934828" cy="586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DB: 94% Similarity Match ✅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2308" y="3344486"/>
            <a:ext cx="365834" cy="3658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86842" y="6882991"/>
            <a:ext cx="2856566" cy="29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Glowing abstract vectors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1254" y="6900927"/>
            <a:ext cx="361351" cy="3613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21624" y="3260109"/>
            <a:ext cx="2934828" cy="586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DB: No match found ❌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6620" y="3346727"/>
            <a:ext cx="361351" cy="3613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4830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Searching in a World of Meaning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Keyword Search to Meaning Search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97191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 Box: "fraud in dubai"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6057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 exact keyword matches only.</a:t>
            </a:r>
            <a:endParaRPr lang="en-US" sz="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914763"/>
            <a:ext cx="6780014" cy="67800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61171" y="1315283"/>
            <a:ext cx="35967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 Box: "customers behaving like Rahul Mehta"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61171" y="16057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 a cluster of similar profiles.</a:t>
            </a:r>
            <a:endParaRPr lang="en-US" sz="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1914763"/>
            <a:ext cx="6780014" cy="67800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6835" y="8949809"/>
            <a:ext cx="1383672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Keyword Search vs Semantic Search</a:t>
            </a:r>
            <a:endParaRPr lang="en-US" sz="1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3948"/>
            <a:ext cx="4471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Query Becomes a Point in Space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49003"/>
            <a:ext cx="9056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Vector Search Really Works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1) User Query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54674" y="331517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"Find customers like Rahul Mehta"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4185642"/>
            <a:ext cx="2849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2) Embedding Model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54674" y="4676061"/>
            <a:ext cx="1168193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to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[0.21, 0.77, 0.65, 0.89, …]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19713"/>
            <a:ext cx="1134070" cy="18059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3) Vector Space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154674" y="603694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galaxy of dots with the query dot appearing and nearby dots lighting up.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154674" y="653593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Closest Vectors = Most Similar Meaning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548" y="448270"/>
            <a:ext cx="7535704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Case of the Hidden Mule Network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8" y="1283613"/>
            <a:ext cx="13489305" cy="59057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98774" y="4164365"/>
            <a:ext cx="1582081" cy="588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Analog Investigator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092961" y="4164365"/>
            <a:ext cx="1582081" cy="588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Investigator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852001" y="6050645"/>
            <a:ext cx="2876510" cy="294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graph visualizer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799700" y="2539994"/>
            <a:ext cx="2941886" cy="294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Holographic dashboards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938" y="2477479"/>
            <a:ext cx="366714" cy="3667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71864" y="6024495"/>
            <a:ext cx="2863436" cy="294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Dusty file cabinets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078" y="6042473"/>
            <a:ext cx="362220" cy="3622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6488" y="2539994"/>
            <a:ext cx="2941886" cy="294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Trench coat &amp; fedora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337" y="2479726"/>
            <a:ext cx="362219" cy="362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70548" y="7372707"/>
            <a:ext cx="1348930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Rahul Mehta suspected of running a mule network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570548" y="7816810"/>
            <a:ext cx="1348930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Question: Who else looks like him?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2698"/>
            <a:ext cx="11876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Inspector Rao and the Traditional Database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51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Old Way: Exact Match World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3159"/>
            <a:ext cx="13042821" cy="51837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0669" y="5914431"/>
            <a:ext cx="2861778" cy="357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Rigid Table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102000" y="6373905"/>
            <a:ext cx="3510448" cy="572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Outdated SQL table with strict rows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106862" y="4915988"/>
            <a:ext cx="2861778" cy="357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Isolated Rows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106862" y="5375463"/>
            <a:ext cx="3421414" cy="572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barriers prevent any links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750471" y="4006579"/>
            <a:ext cx="2861778" cy="357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Single Record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01801" y="4466053"/>
            <a:ext cx="3510448" cy="572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Rahul Mehta, Mumbai, ABC123, 92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106862" y="3074911"/>
            <a:ext cx="3209365" cy="357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Similarity Detection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0106862" y="3534386"/>
            <a:ext cx="3421414" cy="286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Prominent red stamp: ❌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0218"/>
            <a:ext cx="106043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New Way: Meaning-Based 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89723"/>
            <a:ext cx="898159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Inspector Maya and the Vector Database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4968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Rahul Mehta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[0.12, 0.88, 0.34, 0.67, 0.91]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149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customers closest to this vector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" y="3732967"/>
            <a:ext cx="12889230" cy="37064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894413" y="3999582"/>
            <a:ext cx="27911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 Profile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894413" y="4470747"/>
            <a:ext cx="2791121" cy="586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Rahul Mehta highlighted in red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661905" y="4873437"/>
            <a:ext cx="27911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Nearby Cluster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661905" y="5344602"/>
            <a:ext cx="2791121" cy="586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Luminous, tightly packed customer dots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177068" y="5877719"/>
            <a:ext cx="27911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Similarity Label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177068" y="6348884"/>
            <a:ext cx="2791121" cy="586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92% Similar Customers Found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084" y="530423"/>
            <a:ext cx="10015776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Vector Databases Are Needed in AML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5084" y="1518880"/>
            <a:ext cx="1328023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AML Is a Pattern Crime, Not a Lookup Crime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" y="2044422"/>
            <a:ext cx="13280231" cy="58141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33136" y="4808106"/>
            <a:ext cx="1557553" cy="724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Traditional DB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80903" y="4989123"/>
            <a:ext cx="1557553" cy="362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Vector DB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797168" y="6737549"/>
            <a:ext cx="2831916" cy="289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similar is this?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845" y="6704362"/>
            <a:ext cx="356604" cy="3566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745679" y="3281326"/>
            <a:ext cx="2896276" cy="289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Similarity search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6091" y="3219780"/>
            <a:ext cx="361029" cy="3610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68657" y="6711804"/>
            <a:ext cx="2819043" cy="289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 this equal?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0450" y="6729504"/>
            <a:ext cx="356604" cy="3566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04295" y="3281326"/>
            <a:ext cx="2896277" cy="289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Exact match lookup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6403" y="3221992"/>
            <a:ext cx="356604" cy="3566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473" y="572929"/>
            <a:ext cx="1353145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Criminal You Couldn't See — Now You Can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49473" y="1043702"/>
            <a:ext cx="3925253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Power Moment</a:t>
            </a:r>
            <a:endParaRPr lang="en-US" sz="3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73" y="1769864"/>
            <a:ext cx="13531453" cy="59241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91848" y="4585841"/>
            <a:ext cx="1587025" cy="737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Rahul Mehta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95391" y="4585841"/>
            <a:ext cx="1587025" cy="737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Amit Sharma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863052" y="6551793"/>
            <a:ext cx="2885500" cy="295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 indicator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9172" y="6517978"/>
            <a:ext cx="363352" cy="3633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10589" y="3030172"/>
            <a:ext cx="2951079" cy="295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 warning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7575" y="2967461"/>
            <a:ext cx="367859" cy="367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354" y="6525561"/>
            <a:ext cx="2872384" cy="295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Similarity: 94%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4731" y="6543595"/>
            <a:ext cx="363351" cy="36335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86774" y="3030172"/>
            <a:ext cx="2951079" cy="295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 warning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9850" y="2969715"/>
            <a:ext cx="363351" cy="36335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49473" y="7870627"/>
            <a:ext cx="1353145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databases store facts. Vector databases store meaning. Financial crime hides in meaning.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659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Teaching a Computer to Understand a Customer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7518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meaning is unclear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54204"/>
            <a:ext cx="6780014" cy="67800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8161734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Computers struggle to interpret human language and intent directly, leading to confusion when faced with subjective statements like "Rahul Mehta is risky."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7461171" y="949523"/>
            <a:ext cx="222896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Converting meaning to numbers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1254204"/>
            <a:ext cx="6780014" cy="67800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1171" y="8161734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converting human language into numerical vector representations (vectorization), computers can process and understand context, leading to clearer, more accurate interpretations.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396835" y="8754189"/>
            <a:ext cx="1383672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Meaning → Numbers (Vectorization)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112" y="555546"/>
            <a:ext cx="8500586" cy="505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1: Representing Risk with One Number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7112" y="1141333"/>
            <a:ext cx="7016472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One Dimensional Vector (1D)</a:t>
            </a:r>
            <a:endParaRPr lang="en-US" sz="3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12" y="2075617"/>
            <a:ext cx="13216176" cy="57086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60809" y="6522042"/>
            <a:ext cx="1962379" cy="357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Medium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860809" y="6981115"/>
            <a:ext cx="1962379" cy="285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0.5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899692" y="6522042"/>
            <a:ext cx="1962379" cy="357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Rahul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899692" y="6981115"/>
            <a:ext cx="1962379" cy="285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 (red)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347622" y="2590733"/>
            <a:ext cx="1962379" cy="357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347622" y="3049805"/>
            <a:ext cx="1962379" cy="285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0.1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1338021" y="2590733"/>
            <a:ext cx="1962379" cy="357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Amit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1338021" y="3049805"/>
            <a:ext cx="1962379" cy="285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0.85 (orange)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6411524" y="2590733"/>
            <a:ext cx="1962378" cy="357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411524" y="3049805"/>
            <a:ext cx="1962378" cy="285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363" y="482679"/>
            <a:ext cx="5198269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2: Adding Behavior — Now We See Patterns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614363" y="827008"/>
            <a:ext cx="621280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 Dimensional Vector (2D)</a:t>
            </a:r>
            <a:endParaRPr lang="en-US" sz="3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1638776"/>
            <a:ext cx="13401675" cy="58672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13207" y="4427701"/>
            <a:ext cx="1571779" cy="730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Transaction Speed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87896" y="4245030"/>
            <a:ext cx="1571778" cy="109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Foreign Transfers %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828970" y="6374766"/>
            <a:ext cx="2857779" cy="292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Behavioral similarity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620" y="6341277"/>
            <a:ext cx="359861" cy="3598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777010" y="2886976"/>
            <a:ext cx="2922729" cy="292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Amit (0.88, 0.82)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0941" y="2824869"/>
            <a:ext cx="364327" cy="36432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12519" y="6348786"/>
            <a:ext cx="2844789" cy="292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close proximity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3555" y="6366648"/>
            <a:ext cx="359861" cy="3598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47570" y="2886976"/>
            <a:ext cx="2922729" cy="292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Rahul (0.9, 0.8)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9106" y="2827101"/>
            <a:ext cx="359861" cy="35986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14363" y="7703463"/>
            <a:ext cx="1340167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Behavioral Similarity Detected.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686</Words>
  <Application>Microsoft Office PowerPoint</Application>
  <PresentationFormat>Custom</PresentationFormat>
  <Paragraphs>141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Consolas</vt:lpstr>
      <vt:lpstr>Inter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harshita tata</dc:creator>
  <cp:lastModifiedBy>harshita tata</cp:lastModifiedBy>
  <cp:revision>6</cp:revision>
  <dcterms:created xsi:type="dcterms:W3CDTF">2026-01-17T09:53:13Z</dcterms:created>
  <dcterms:modified xsi:type="dcterms:W3CDTF">2026-01-19T14:09:51Z</dcterms:modified>
</cp:coreProperties>
</file>